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83" r:id="rId5"/>
    <p:sldId id="284" r:id="rId6"/>
    <p:sldId id="281" r:id="rId7"/>
    <p:sldId id="262" r:id="rId8"/>
    <p:sldId id="260" r:id="rId9"/>
    <p:sldId id="266" r:id="rId10"/>
    <p:sldId id="282" r:id="rId11"/>
    <p:sldId id="267" r:id="rId12"/>
    <p:sldId id="277" r:id="rId13"/>
    <p:sldId id="272" r:id="rId14"/>
    <p:sldId id="275" r:id="rId15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ll Hedley" initials="JH" lastIdx="1" clrIdx="0">
    <p:extLst>
      <p:ext uri="{19B8F6BF-5375-455C-9EA6-DF929625EA0E}">
        <p15:presenceInfo xmlns:p15="http://schemas.microsoft.com/office/powerpoint/2012/main" userId="Jill Hedle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2E8B1F-AD14-49C9-883C-7A8B5451E509}" v="2" dt="2026-06-27T08:52:35.8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1651" autoAdjust="0"/>
  </p:normalViewPr>
  <p:slideViewPr>
    <p:cSldViewPr snapToGrid="0">
      <p:cViewPr varScale="1">
        <p:scale>
          <a:sx n="58" d="100"/>
          <a:sy n="58" d="100"/>
        </p:scale>
        <p:origin x="153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ll Hedley" userId="64391d1a82cc03fb" providerId="LiveId" clId="{090A7C95-AB1C-4674-957F-39E24705CAAE}"/>
    <pc:docChg chg="custSel addSld delSld modSld sldOrd">
      <pc:chgData name="Jill Hedley" userId="64391d1a82cc03fb" providerId="LiveId" clId="{090A7C95-AB1C-4674-957F-39E24705CAAE}" dt="2026-06-27T08:55:23.802" v="758" actId="1076"/>
      <pc:docMkLst>
        <pc:docMk/>
      </pc:docMkLst>
      <pc:sldChg chg="modSp mod">
        <pc:chgData name="Jill Hedley" userId="64391d1a82cc03fb" providerId="LiveId" clId="{090A7C95-AB1C-4674-957F-39E24705CAAE}" dt="2026-06-27T08:55:23.802" v="758" actId="1076"/>
        <pc:sldMkLst>
          <pc:docMk/>
          <pc:sldMk cId="0" sldId="256"/>
        </pc:sldMkLst>
        <pc:spChg chg="mod">
          <ac:chgData name="Jill Hedley" userId="64391d1a82cc03fb" providerId="LiveId" clId="{090A7C95-AB1C-4674-957F-39E24705CAAE}" dt="2026-06-27T08:54:56.003" v="755" actId="20577"/>
          <ac:spMkLst>
            <pc:docMk/>
            <pc:sldMk cId="0" sldId="256"/>
            <ac:spMk id="86" creationId="{00000000-0000-0000-0000-000000000000}"/>
          </ac:spMkLst>
        </pc:spChg>
        <pc:picChg chg="mod">
          <ac:chgData name="Jill Hedley" userId="64391d1a82cc03fb" providerId="LiveId" clId="{090A7C95-AB1C-4674-957F-39E24705CAAE}" dt="2026-06-27T08:55:23.802" v="758" actId="1076"/>
          <ac:picMkLst>
            <pc:docMk/>
            <pc:sldMk cId="0" sldId="256"/>
            <ac:picMk id="3" creationId="{9A329B9F-912D-4D09-8601-BC8AAFBA8610}"/>
          </ac:picMkLst>
        </pc:picChg>
      </pc:sldChg>
      <pc:sldChg chg="modSp mod ord">
        <pc:chgData name="Jill Hedley" userId="64391d1a82cc03fb" providerId="LiveId" clId="{090A7C95-AB1C-4674-957F-39E24705CAAE}" dt="2026-06-27T08:54:11.226" v="727" actId="20577"/>
        <pc:sldMkLst>
          <pc:docMk/>
          <pc:sldMk cId="1342511058" sldId="283"/>
        </pc:sldMkLst>
        <pc:spChg chg="mod">
          <ac:chgData name="Jill Hedley" userId="64391d1a82cc03fb" providerId="LiveId" clId="{090A7C95-AB1C-4674-957F-39E24705CAAE}" dt="2026-06-27T08:54:11.226" v="727" actId="20577"/>
          <ac:spMkLst>
            <pc:docMk/>
            <pc:sldMk cId="1342511058" sldId="283"/>
            <ac:spMk id="3" creationId="{95459FFB-A44A-4C1C-AFBF-54BF50822A55}"/>
          </ac:spMkLst>
        </pc:spChg>
      </pc:sldChg>
      <pc:sldChg chg="modSp mod">
        <pc:chgData name="Jill Hedley" userId="64391d1a82cc03fb" providerId="LiveId" clId="{090A7C95-AB1C-4674-957F-39E24705CAAE}" dt="2026-06-27T08:53:49.845" v="713" actId="20577"/>
        <pc:sldMkLst>
          <pc:docMk/>
          <pc:sldMk cId="464572312" sldId="284"/>
        </pc:sldMkLst>
        <pc:spChg chg="mod">
          <ac:chgData name="Jill Hedley" userId="64391d1a82cc03fb" providerId="LiveId" clId="{090A7C95-AB1C-4674-957F-39E24705CAAE}" dt="2026-06-27T08:53:49.845" v="713" actId="20577"/>
          <ac:spMkLst>
            <pc:docMk/>
            <pc:sldMk cId="464572312" sldId="284"/>
            <ac:spMk id="5" creationId="{1720E835-5E6A-AC93-60DA-F81C9DA8A644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4T11:14:04.715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3" name="Picture 42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4" name="Picture 4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Picture 82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4" name="Picture 8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 hidden="1"/>
          <p:cNvSpPr/>
          <p:nvPr/>
        </p:nvSpPr>
        <p:spPr>
          <a:xfrm>
            <a:off x="499320" y="5945040"/>
            <a:ext cx="4939920" cy="920520"/>
          </a:xfrm>
          <a:custGeom>
            <a:avLst/>
            <a:gdLst/>
            <a:ahLst/>
            <a:cxnLst/>
            <a:rect l="l" t="t" r="r" b="b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12" name="CustomShape 2" hidden="1"/>
          <p:cNvSpPr/>
          <p:nvPr/>
        </p:nvSpPr>
        <p:spPr>
          <a:xfrm>
            <a:off x="485640" y="5938920"/>
            <a:ext cx="3689640" cy="932760"/>
          </a:xfrm>
          <a:custGeom>
            <a:avLst/>
            <a:gdLst/>
            <a:ahLst/>
            <a:cxnLst/>
            <a:rect l="l" t="t" r="r" b="b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2" name="CustomShape 3" hidden="1"/>
          <p:cNvSpPr/>
          <p:nvPr/>
        </p:nvSpPr>
        <p:spPr>
          <a:xfrm>
            <a:off x="-6120" y="5791320"/>
            <a:ext cx="3401640" cy="1080000"/>
          </a:xfrm>
          <a:prstGeom prst="rtTriangle">
            <a:avLst/>
          </a:prstGeom>
          <a:blipFill>
            <a:blip r:embed="rId14"/>
            <a:tile/>
          </a:blipFill>
          <a:ln w="12600"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" name="Line 4"/>
          <p:cNvSpPr/>
          <p:nvPr/>
        </p:nvSpPr>
        <p:spPr>
          <a:xfrm>
            <a:off x="-9000" y="5787720"/>
            <a:ext cx="3405240" cy="1084320"/>
          </a:xfrm>
          <a:prstGeom prst="line">
            <a:avLst/>
          </a:prstGeom>
          <a:ln w="12240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4" name="CustomShape 5"/>
          <p:cNvSpPr/>
          <p:nvPr/>
        </p:nvSpPr>
        <p:spPr>
          <a:xfrm>
            <a:off x="0" y="4664160"/>
            <a:ext cx="9150480" cy="360"/>
          </a:xfrm>
          <a:prstGeom prst="rtTriangle">
            <a:avLst/>
          </a:prstGeom>
          <a:gradFill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/>
          </a:gradFill>
          <a:ln w="12600"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5" name="CustomShape 6"/>
          <p:cNvSpPr/>
          <p:nvPr/>
        </p:nvSpPr>
        <p:spPr>
          <a:xfrm>
            <a:off x="1687680" y="4952880"/>
            <a:ext cx="7455600" cy="487440"/>
          </a:xfrm>
          <a:custGeom>
            <a:avLst/>
            <a:gdLst/>
            <a:ahLst/>
            <a:cxnLst/>
            <a:rect l="l" t="t" r="r" b="b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6" name="CustomShape 7"/>
          <p:cNvSpPr/>
          <p:nvPr/>
        </p:nvSpPr>
        <p:spPr>
          <a:xfrm>
            <a:off x="35280" y="5237640"/>
            <a:ext cx="9108000" cy="788040"/>
          </a:xfrm>
          <a:custGeom>
            <a:avLst/>
            <a:gdLst/>
            <a:ahLst/>
            <a:cxnLst/>
            <a:rect l="l" t="t" r="r" b="b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rgbClr val="000000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7" name="CustomShape 8"/>
          <p:cNvSpPr/>
          <p:nvPr/>
        </p:nvSpPr>
        <p:spPr>
          <a:xfrm>
            <a:off x="0" y="5001120"/>
            <a:ext cx="9143280" cy="1863360"/>
          </a:xfrm>
          <a:custGeom>
            <a:avLst/>
            <a:gdLst/>
            <a:ahLst/>
            <a:cxnLst/>
            <a:rect l="l" t="t" r="r" b="b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tile/>
          </a:blipFill>
          <a:ln w="12600"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8" name="Line 9"/>
          <p:cNvSpPr/>
          <p:nvPr/>
        </p:nvSpPr>
        <p:spPr>
          <a:xfrm>
            <a:off x="-3600" y="4997520"/>
            <a:ext cx="9147600" cy="790200"/>
          </a:xfrm>
          <a:prstGeom prst="line">
            <a:avLst/>
          </a:prstGeom>
          <a:ln w="12240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9" name="PlaceHolder 10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1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499320" y="5945040"/>
            <a:ext cx="4939920" cy="920520"/>
          </a:xfrm>
          <a:custGeom>
            <a:avLst/>
            <a:gdLst/>
            <a:ahLst/>
            <a:cxnLst/>
            <a:rect l="l" t="t" r="r" b="b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46" name="CustomShape 2"/>
          <p:cNvSpPr/>
          <p:nvPr/>
        </p:nvSpPr>
        <p:spPr>
          <a:xfrm>
            <a:off x="485640" y="5938920"/>
            <a:ext cx="3689640" cy="932760"/>
          </a:xfrm>
          <a:custGeom>
            <a:avLst/>
            <a:gdLst/>
            <a:ahLst/>
            <a:cxnLst/>
            <a:rect l="l" t="t" r="r" b="b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47" name="CustomShape 3"/>
          <p:cNvSpPr/>
          <p:nvPr/>
        </p:nvSpPr>
        <p:spPr>
          <a:xfrm>
            <a:off x="-6120" y="5791320"/>
            <a:ext cx="3401640" cy="1080000"/>
          </a:xfrm>
          <a:prstGeom prst="rtTriangle">
            <a:avLst/>
          </a:prstGeom>
          <a:blipFill>
            <a:blip r:embed="rId14"/>
            <a:tile/>
          </a:blipFill>
          <a:ln w="12600"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48" name="Line 4"/>
          <p:cNvSpPr/>
          <p:nvPr/>
        </p:nvSpPr>
        <p:spPr>
          <a:xfrm>
            <a:off x="-9000" y="5787720"/>
            <a:ext cx="3405240" cy="1084320"/>
          </a:xfrm>
          <a:prstGeom prst="line">
            <a:avLst/>
          </a:prstGeom>
          <a:ln w="12240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49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lectionscounsellingandtraining.co.uk/" TargetMode="External"/><Relationship Id="rId2" Type="http://schemas.openxmlformats.org/officeDocument/2006/relationships/hyperlink" Target="mailto:jillhedley.reflections@gmail.com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hyperlink" Target="https://twitter.com/CTReflection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685800" y="1752480"/>
            <a:ext cx="7771680" cy="182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86" name="CustomShape 2"/>
          <p:cNvSpPr/>
          <p:nvPr/>
        </p:nvSpPr>
        <p:spPr>
          <a:xfrm>
            <a:off x="685800" y="3178466"/>
            <a:ext cx="7771680" cy="18291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r>
              <a:rPr lang="en-GB" sz="2700" b="0" strike="noStrike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NCFE CACHE Diploma in Counselling Skills</a:t>
            </a:r>
          </a:p>
          <a:p>
            <a:pPr algn="r">
              <a:lnSpc>
                <a:spcPct val="100000"/>
              </a:lnSpc>
            </a:pPr>
            <a:r>
              <a:rPr lang="en-GB" sz="2700" b="0" strike="noStrike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 (level 3)</a:t>
            </a:r>
          </a:p>
          <a:p>
            <a:pPr algn="ctr">
              <a:lnSpc>
                <a:spcPct val="100000"/>
              </a:lnSpc>
            </a:pPr>
            <a:r>
              <a:rPr lang="en-GB" sz="2400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Jill Hedley </a:t>
            </a:r>
            <a:r>
              <a:rPr lang="en-GB" sz="1100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MBACP (</a:t>
            </a:r>
            <a:r>
              <a:rPr lang="en-GB" sz="1100" spc="-1" dirty="0" err="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Accred</a:t>
            </a:r>
            <a:r>
              <a:rPr lang="en-GB" sz="1100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 Professional); NCPS (</a:t>
            </a:r>
            <a:r>
              <a:rPr lang="en-GB" sz="1100" spc="-1" dirty="0" err="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Accred</a:t>
            </a:r>
            <a:r>
              <a:rPr lang="en-GB" sz="1100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 Registrant); MA Counselling; MA Education; Post Graduate Diploma in Psychotherapy; Diploma in Supervision; BA in Education and Training (Hons); Certificate in Education; Diploma in Life Coaching; Prof Dip Grief and Loss</a:t>
            </a:r>
          </a:p>
          <a:p>
            <a:pPr algn="r">
              <a:lnSpc>
                <a:spcPct val="100000"/>
              </a:lnSpc>
            </a:pPr>
            <a:endParaRPr lang="en-GB" sz="2700" spc="-1" dirty="0">
              <a:solidFill>
                <a:srgbClr val="464646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algn="r">
              <a:lnSpc>
                <a:spcPct val="100000"/>
              </a:lnSpc>
            </a:pPr>
            <a:endParaRPr lang="en-GB" sz="2700" b="0" strike="noStrike" spc="-1" dirty="0">
              <a:solidFill>
                <a:srgbClr val="464646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algn="r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29B9F-912D-4D09-8601-BC8AAFBA8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43151" cy="6090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7C1B64-6A42-4C2A-AF27-3E79D71E6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1" y="5007626"/>
            <a:ext cx="9144000" cy="1850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57200" y="11664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5760" indent="-255240">
              <a:lnSpc>
                <a:spcPct val="100000"/>
              </a:lnSpc>
              <a:buClr>
                <a:srgbClr val="2DA2BF"/>
              </a:buClr>
              <a:buSzPct val="68000"/>
              <a:buFont typeface="Wingdings 3" charset="2"/>
              <a:buChar char="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CD5B81-6C84-428F-85D5-F62A2579B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6062"/>
            <a:ext cx="9144000" cy="14591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6B52847-767E-4246-8BE6-D6DB51E7B2D8}"/>
              </a:ext>
            </a:extLst>
          </p:cNvPr>
          <p:cNvSpPr/>
          <p:nvPr/>
        </p:nvSpPr>
        <p:spPr>
          <a:xfrm>
            <a:off x="562706" y="1416960"/>
            <a:ext cx="776536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Arial Narrow" panose="020B0606020202030204" pitchFamily="34" charset="0"/>
              </a:rPr>
              <a:t>Other Costs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latin typeface="Arial Narrow" panose="020B0606020202030204" pitchFamily="34" charset="0"/>
              </a:rPr>
              <a:t>Access to a computer/laptop with a version of Microsoft Word and access to a printer and zoom is critical.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latin typeface="Arial Narrow" panose="020B0606020202030204" pitchFamily="34" charset="0"/>
              </a:rPr>
              <a:t>You will also require a lever arch file and dividers x7 for your portfolio as well as basic writing materials-pen, paper and a notebook.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latin typeface="Arial Narrow" panose="020B0606020202030204" pitchFamily="34" charset="0"/>
              </a:rPr>
              <a:t>Printing your work is a necessity which you will undertake at home at </a:t>
            </a:r>
            <a:r>
              <a:rPr lang="en-GB" sz="2400">
                <a:latin typeface="Arial Narrow" panose="020B0606020202030204" pitchFamily="34" charset="0"/>
              </a:rPr>
              <a:t>your expense.</a:t>
            </a:r>
            <a:endParaRPr lang="en-GB" sz="24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26DA0-061F-4C68-A7C3-70727C2A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Progression route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A1DF9C-B6E7-49DA-B6D4-884135C1D3F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985541"/>
            <a:ext cx="8229240" cy="3977280"/>
          </a:xfrm>
        </p:spPr>
        <p:txBody>
          <a:bodyPr/>
          <a:lstStyle/>
          <a:p>
            <a:r>
              <a:rPr lang="en-GB" sz="2400" dirty="0">
                <a:latin typeface="Arial Narrow" panose="020B0606020202030204" pitchFamily="34" charset="0"/>
              </a:rPr>
              <a:t>We do also advertise our level 4/5 Advanced Diploma in Integrative Therapeutic Counselling programme as a September start. </a:t>
            </a:r>
            <a:r>
              <a:rPr lang="en-GB" sz="2400" dirty="0" err="1">
                <a:latin typeface="Arial Narrow" panose="020B0606020202030204" pitchFamily="34" charset="0"/>
              </a:rPr>
              <a:t>Lv</a:t>
            </a:r>
            <a:r>
              <a:rPr lang="en-GB" sz="2400" dirty="0">
                <a:latin typeface="Arial Narrow" panose="020B0606020202030204" pitchFamily="34" charset="0"/>
              </a:rPr>
              <a:t> 3 counselling skills is the entry requirement for this programme.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Note: Reflections reserve the right to not deliver should insufficient numbers be the case and to decline applications when entry requirements and key criteria are not met.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E1B5A3-4FA1-4053-996D-6D30BD94C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" y="5474369"/>
            <a:ext cx="9144000" cy="138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6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57200" y="1195754"/>
            <a:ext cx="8228880" cy="52188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67720" indent="-457200">
              <a:lnSpc>
                <a:spcPct val="100000"/>
              </a:lnSpc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Any questions please email </a:t>
            </a: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  <a:hlinkClick r:id="rId2"/>
              </a:rPr>
              <a:t>jillhedley.reflections@gmail.com</a:t>
            </a: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 or ring on 07900457894</a:t>
            </a:r>
          </a:p>
          <a:p>
            <a:pPr marL="365760" indent="-255240">
              <a:lnSpc>
                <a:spcPct val="100000"/>
              </a:lnSpc>
              <a:buClr>
                <a:srgbClr val="2DA2BF"/>
              </a:buClr>
              <a:buSzPct val="68000"/>
              <a:buFont typeface="Wingdings 3" charset="2"/>
              <a:buChar char=""/>
            </a:pPr>
            <a:endParaRPr lang="en-GB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567720" indent="-457200">
              <a:lnSpc>
                <a:spcPct val="100000"/>
              </a:lnSpc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Follow us on face book Reflections Counselling and Training Limited or visit our web page </a:t>
            </a:r>
            <a:r>
              <a:rPr lang="en-GB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  <a:hlinkClick r:id="rId3"/>
              </a:rPr>
              <a:t>www.reflectionscounsellingandtraining.co.uk</a:t>
            </a:r>
            <a:endParaRPr lang="en-GB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567720" indent="-457200">
              <a:lnSpc>
                <a:spcPct val="100000"/>
              </a:lnSpc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endParaRPr lang="en-GB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567720" indent="-457200"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en-GB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Follow us on twitter </a:t>
            </a:r>
            <a:r>
              <a:rPr lang="en-GB" sz="2800" u="sng" kern="100" dirty="0">
                <a:solidFill>
                  <a:srgbClr val="0563C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https://twitter.com/CTReflections</a:t>
            </a:r>
            <a:r>
              <a:rPr lang="en-GB" sz="2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67720" indent="-457200">
              <a:lnSpc>
                <a:spcPct val="100000"/>
              </a:lnSpc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endParaRPr lang="en-GB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110520">
              <a:lnSpc>
                <a:spcPct val="100000"/>
              </a:lnSpc>
              <a:buClr>
                <a:srgbClr val="2DA2BF"/>
              </a:buClr>
              <a:buSzPct val="68000"/>
            </a:pPr>
            <a:r>
              <a:rPr lang="en-GB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 </a:t>
            </a:r>
            <a:r>
              <a:rPr lang="en-GB" sz="2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 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D2FC14-5E6A-48CE-94C6-5B46FEA62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84063"/>
            <a:ext cx="9144000" cy="1791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090A4-4AA8-4529-BDA0-9EB1B92D9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52" y="5091762"/>
            <a:ext cx="5875644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/>
              <a:t>Any questions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DDA18-5999-428A-91B8-C493F12A188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374330" y="5091763"/>
            <a:ext cx="2230655" cy="1264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1700">
                <a:latin typeface="+mn-lt"/>
                <a:ea typeface="+mn-ea"/>
                <a:cs typeface="+mn-cs"/>
              </a:rPr>
              <a:t>Thank you and I look forward to hearing from you to discuss your interest.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CB5A34-107F-4DC5-9784-C9C3428AAE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02" r="27698"/>
          <a:stretch/>
        </p:blipFill>
        <p:spPr>
          <a:xfrm>
            <a:off x="-2987" y="10"/>
            <a:ext cx="9143999" cy="4571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991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14814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5760" indent="-255240">
              <a:lnSpc>
                <a:spcPct val="100000"/>
              </a:lnSpc>
              <a:buClr>
                <a:srgbClr val="2DA2BF"/>
              </a:buClr>
              <a:buSzPct val="68000"/>
              <a:buFont typeface="Wingdings 3" charset="2"/>
              <a:buChar char=""/>
            </a:pPr>
            <a:endParaRPr lang="en-GB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365760" indent="-255240">
              <a:lnSpc>
                <a:spcPct val="100000"/>
              </a:lnSpc>
              <a:buClr>
                <a:srgbClr val="2DA2BF"/>
              </a:buClr>
              <a:buSzPct val="68000"/>
              <a:buFont typeface="Wingdings 3" charset="2"/>
              <a:buChar char=""/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448595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100" b="1" strike="noStrike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Qualification Overview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5F0B49-12A8-4021-A456-CB33B66C2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6600"/>
            <a:ext cx="9144000" cy="1481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589948-6B0E-4805-9C96-33ED7524A4FD}"/>
              </a:ext>
            </a:extLst>
          </p:cNvPr>
          <p:cNvSpPr/>
          <p:nvPr/>
        </p:nvSpPr>
        <p:spPr>
          <a:xfrm>
            <a:off x="580571" y="1720840"/>
            <a:ext cx="776514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 Narrow" panose="020B0606020202030204" pitchFamily="34" charset="0"/>
              </a:rPr>
              <a:t>This qualification contains 5 mandatory units.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 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CPD for anyone who would like to develop their counselling skills for use in either work or in a personal capacity or as an entry requirement to our counselling practitioner course.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9A304-7CEE-43A0-A33D-B8E57343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2427"/>
            <a:ext cx="8229240" cy="1144800"/>
          </a:xfrm>
        </p:spPr>
        <p:txBody>
          <a:bodyPr/>
          <a:lstStyle/>
          <a:p>
            <a:r>
              <a:rPr lang="en-GB" sz="4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Face to face dates - Jarrow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459FFB-A44A-4C1C-AFBF-54BF50822A5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097880"/>
            <a:ext cx="8229240" cy="4062097"/>
          </a:xfrm>
        </p:spPr>
        <p:txBody>
          <a:bodyPr/>
          <a:lstStyle/>
          <a:p>
            <a:r>
              <a:rPr lang="en-GB" sz="2400" dirty="0">
                <a:latin typeface="Arial Narrow" panose="020B0606020202030204" pitchFamily="34" charset="0"/>
              </a:rPr>
              <a:t>Thursday 17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September 2026 and concludes Thursday 11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February 2027; 18 weeks; delivered at The </a:t>
            </a:r>
            <a:r>
              <a:rPr lang="en-GB" sz="2400" dirty="0" err="1">
                <a:latin typeface="Arial Narrow" panose="020B0606020202030204" pitchFamily="34" charset="0"/>
              </a:rPr>
              <a:t>Clervaux</a:t>
            </a:r>
            <a:r>
              <a:rPr lang="en-GB" sz="2400" dirty="0">
                <a:latin typeface="Arial Narrow" panose="020B0606020202030204" pitchFamily="34" charset="0"/>
              </a:rPr>
              <a:t> Exchange, Jarrow; 6-9pm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b="1" dirty="0">
                <a:latin typeface="Arial Narrow" panose="020B0606020202030204" pitchFamily="34" charset="0"/>
              </a:rPr>
              <a:t>Or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 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Thursday 25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February 2027 and concludes Thursday 15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July 2027; 18 weeks; delivered at The </a:t>
            </a:r>
            <a:r>
              <a:rPr lang="en-GB" sz="2400" dirty="0" err="1">
                <a:latin typeface="Arial Narrow" panose="020B0606020202030204" pitchFamily="34" charset="0"/>
              </a:rPr>
              <a:t>Clervaux</a:t>
            </a:r>
            <a:r>
              <a:rPr lang="en-GB" sz="2400" dirty="0">
                <a:latin typeface="Arial Narrow" panose="020B0606020202030204" pitchFamily="34" charset="0"/>
              </a:rPr>
              <a:t> Exchange, Jarrow; 6-9pm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Costs £850. Payment in full or monthly payments of £100 (deposit) and then £150 x 5 months are an option (registration and certification costs included).</a:t>
            </a:r>
          </a:p>
          <a:p>
            <a:endParaRPr lang="en-GB" sz="1200" dirty="0">
              <a:latin typeface="Arial Narrow" panose="020B0606020202030204" pitchFamily="34" charset="0"/>
            </a:endParaRPr>
          </a:p>
          <a:p>
            <a:r>
              <a:rPr lang="en-GB" sz="1200" dirty="0">
                <a:latin typeface="Arial Narrow" panose="020B0606020202030204" pitchFamily="34" charset="0"/>
              </a:rPr>
              <a:t>*Delivery pending group viability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B71EC9-F678-4806-B783-578797B5F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5964"/>
            <a:ext cx="9144000" cy="157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1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28580-D39B-EB29-304D-CC4C43728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600"/>
            <a:ext cx="8458200" cy="1144800"/>
          </a:xfrm>
        </p:spPr>
        <p:txBody>
          <a:bodyPr/>
          <a:lstStyle/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Face to face dates – Great Park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A8850-11EF-B981-2271-4B22524B369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9452610" y="1581660"/>
            <a:ext cx="3268620" cy="397728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0E835-5E6A-AC93-60DA-F81C9DA8A644}"/>
              </a:ext>
            </a:extLst>
          </p:cNvPr>
          <p:cNvSpPr txBox="1"/>
          <p:nvPr/>
        </p:nvSpPr>
        <p:spPr>
          <a:xfrm>
            <a:off x="457560" y="846000"/>
            <a:ext cx="8229240" cy="4847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Wednesday  16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September to Wednesday 10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February 2027; 18 weeks delivered at Great Park Community Centre. Newcastle; 6-9pm. 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b="1" dirty="0">
                <a:latin typeface="Arial Narrow" panose="020B0606020202030204" pitchFamily="34" charset="0"/>
              </a:rPr>
              <a:t>Or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Wednesday 24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February to Wednesday 14</a:t>
            </a:r>
            <a:r>
              <a:rPr lang="en-GB" sz="2400" baseline="30000" dirty="0">
                <a:latin typeface="Arial Narrow" panose="020B0606020202030204" pitchFamily="34" charset="0"/>
              </a:rPr>
              <a:t>th</a:t>
            </a:r>
            <a:r>
              <a:rPr lang="en-GB" sz="2400" dirty="0">
                <a:latin typeface="Arial Narrow" panose="020B0606020202030204" pitchFamily="34" charset="0"/>
              </a:rPr>
              <a:t> July 2027; 18 weeks delivered at Great Park Community Centre. Newcastle; 6-9pm. 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Costs £850. Payment in full or monthly payments of £100 (deposit) and then £150 x 5 months are an option (registration and certification costs included).</a:t>
            </a:r>
          </a:p>
          <a:p>
            <a:endParaRPr lang="en-GB" sz="1050" dirty="0">
              <a:latin typeface="Arial Narrow" panose="020B0606020202030204" pitchFamily="34" charset="0"/>
            </a:endParaRPr>
          </a:p>
          <a:p>
            <a:r>
              <a:rPr lang="en-GB" sz="1050" dirty="0">
                <a:latin typeface="Arial Narrow" panose="020B0606020202030204" pitchFamily="34" charset="0"/>
              </a:rPr>
              <a:t>*Delivery pending group viability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1BE659-17DF-3E75-5D12-1ED929A76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5964"/>
            <a:ext cx="9144000" cy="157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7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8875C-909A-4A5D-8794-F8ECAF707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754CF7-2E70-483A-B4AA-275C57ECFB3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347300"/>
            <a:ext cx="8229240" cy="3977280"/>
          </a:xfrm>
        </p:spPr>
        <p:txBody>
          <a:bodyPr/>
          <a:lstStyle/>
          <a:p>
            <a:pPr marL="0" indent="0">
              <a:buNone/>
            </a:pPr>
            <a:r>
              <a:rPr lang="en-GB" sz="4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Course Content</a:t>
            </a: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The course consists of five units: </a:t>
            </a: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1.	Developing Counselling Skills </a:t>
            </a: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2.	Theoretical Approaches in the use of Counselling Skills</a:t>
            </a: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3.	Working ethically with Counselling Skills</a:t>
            </a: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4.	Counselling Skills and Diversity</a:t>
            </a: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5.	Counselling Skills and Personal Development.</a:t>
            </a:r>
          </a:p>
          <a:p>
            <a:pPr marL="0" indent="0">
              <a:buNone/>
            </a:pPr>
            <a:endParaRPr lang="en-GB" sz="24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Arial Narrow" panose="020B0606020202030204" pitchFamily="34" charset="0"/>
              </a:rPr>
              <a:t>In order to complete the course, you must successfully complete all five units.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F57BB4-E30A-4981-A7F1-09B2F5EF2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53480"/>
            <a:ext cx="9144000" cy="1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14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457200" y="590843"/>
            <a:ext cx="8228880" cy="54157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5760" indent="-255240">
              <a:lnSpc>
                <a:spcPct val="100000"/>
              </a:lnSpc>
              <a:buClr>
                <a:srgbClr val="2DA2BF"/>
              </a:buClr>
              <a:buSzPct val="68000"/>
              <a:buFont typeface="Wingdings 3" charset="2"/>
              <a:buChar char=""/>
            </a:pPr>
            <a:endParaRPr lang="en-GB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D5BE75-1671-4CCA-8BD1-0DCA6B3D5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0368"/>
            <a:ext cx="9144000" cy="162763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2E1947-2397-490E-B6FB-E9D68E9A2A3E}"/>
              </a:ext>
            </a:extLst>
          </p:cNvPr>
          <p:cNvSpPr/>
          <p:nvPr/>
        </p:nvSpPr>
        <p:spPr>
          <a:xfrm>
            <a:off x="552157" y="979959"/>
            <a:ext cx="80389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Learning Methods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The delivery models can vary.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latin typeface="Arial Narrow" panose="020B0606020202030204" pitchFamily="34" charset="0"/>
              </a:rPr>
              <a:t>This would usually consist of a participative approach using tutor input, role plays, discussions, independent research, group and paired work and a case study backed up with handouts to reinforce learning.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latin typeface="Arial Narrow" panose="020B0606020202030204" pitchFamily="34" charset="0"/>
              </a:rPr>
              <a:t>This includes skills practice which will be assessed through observation and reflection.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latin typeface="Arial Narrow" panose="020B0606020202030204" pitchFamily="34" charset="0"/>
              </a:rPr>
              <a:t>Personal commitment, ability to meet deadlines and regular attendance is essential.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457200" y="14814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Each candidate is required to complete a portfolio of evidence which demonstrates the achievement of all learning outcomes and assessment criteria associated with each unit. 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Evidence within the portfolio could include: journal reflections, peer feedback; assignments and a case study (contextual study), task sheets. 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The portfolio is submitted twice during the course for Internal and External Awarding Board Moderation purposes.</a:t>
            </a:r>
          </a:p>
          <a:p>
            <a:pPr>
              <a:lnSpc>
                <a:spcPct val="100000"/>
              </a:lnSpc>
            </a:pPr>
            <a:endParaRPr lang="en-GB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</a:pPr>
            <a:endParaRPr lang="en-GB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100" b="1" strike="noStrike" spc="-1" dirty="0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Assessment methods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FC392B-7163-42A4-90EE-248735FC0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9144000" cy="1388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757326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098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98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-222888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60AC8B-829B-4D14-A6AC-EFCC5F2E6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2527"/>
            <a:ext cx="9144000" cy="15754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EE1CEE-75EF-45B5-9368-67ADD8ADB316}"/>
              </a:ext>
            </a:extLst>
          </p:cNvPr>
          <p:cNvSpPr/>
          <p:nvPr/>
        </p:nvSpPr>
        <p:spPr>
          <a:xfrm>
            <a:off x="816244" y="1899606"/>
            <a:ext cx="77090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Qualification Gained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NCFE CACHE Diploma in Counselling Skills Level 3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There are no advanced learner loans available for this course. Please just monitor and compare the significant price difference when an advanced learning loan is involved.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5E03B-30D4-4189-9206-1C6759BB4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DF9895-1C6D-4B60-9FE5-F1356A281D4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r>
              <a:rPr lang="en-GB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Progression Opportunities</a:t>
            </a:r>
          </a:p>
          <a:p>
            <a:endParaRPr lang="en-GB" sz="2800" dirty="0">
              <a:latin typeface="Arial Narrow" panose="020B0606020202030204" pitchFamily="34" charset="0"/>
            </a:endParaRPr>
          </a:p>
          <a:p>
            <a:r>
              <a:rPr lang="en-GB" sz="2800" dirty="0">
                <a:latin typeface="Arial Narrow" panose="020B0606020202030204" pitchFamily="34" charset="0"/>
              </a:rPr>
              <a:t>Level 4/5 in Advanced Diploma in Integrative Therapeutic Counselling. This is the counselling practitioner course; 2 years part time which </a:t>
            </a:r>
            <a:r>
              <a:rPr lang="en-GB" sz="2800">
                <a:latin typeface="Arial Narrow" panose="020B0606020202030204" pitchFamily="34" charset="0"/>
              </a:rPr>
              <a:t>is professionally </a:t>
            </a:r>
            <a:r>
              <a:rPr lang="en-GB" sz="2800" dirty="0">
                <a:latin typeface="Arial Narrow" panose="020B0606020202030204" pitchFamily="34" charset="0"/>
              </a:rPr>
              <a:t>accredited with the National Counselling and Psychotherapy Society – check their website for our details). 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99FBE3-E6A4-42E2-AD5B-38655F49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53480"/>
            <a:ext cx="9144000" cy="1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26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4283</TotalTime>
  <Words>764</Words>
  <Application>Microsoft Office PowerPoint</Application>
  <PresentationFormat>On-screen Show (4:3)</PresentationFormat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Narrow</vt:lpstr>
      <vt:lpstr>Lucida Sans Unicode</vt:lpstr>
      <vt:lpstr>Symbol</vt:lpstr>
      <vt:lpstr>Wingdings</vt:lpstr>
      <vt:lpstr>Wingdings 3</vt:lpstr>
      <vt:lpstr>Office Theme</vt:lpstr>
      <vt:lpstr>Office Theme</vt:lpstr>
      <vt:lpstr>PowerPoint Presentation</vt:lpstr>
      <vt:lpstr>PowerPoint Presentation</vt:lpstr>
      <vt:lpstr>Face to face dates - Jarrow</vt:lpstr>
      <vt:lpstr>Face to face dates – Great Park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Progression route</vt:lpstr>
      <vt:lpstr>PowerPoint Presentation</vt:lpstr>
      <vt:lpstr>Any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Jill</dc:creator>
  <dc:description/>
  <cp:lastModifiedBy>Jill Hedley</cp:lastModifiedBy>
  <cp:revision>195</cp:revision>
  <dcterms:created xsi:type="dcterms:W3CDTF">2016-08-14T21:26:16Z</dcterms:created>
  <dcterms:modified xsi:type="dcterms:W3CDTF">2026-06-27T08:55:25Z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17</vt:i4>
  </property>
</Properties>
</file>